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ileron" panose="020B0604020202020204" charset="0"/>
      <p:regular r:id="rId14"/>
    </p:embeddedFont>
    <p:embeddedFont>
      <p:font typeface="Aileron Bold" panose="020B0604020202020204" charset="0"/>
      <p:regular r:id="rId15"/>
    </p:embeddedFont>
    <p:embeddedFont>
      <p:font typeface="Aileron Heavy" panose="020B0604020202020204" charset="0"/>
      <p:regular r:id="rId16"/>
    </p:embeddedFont>
    <p:embeddedFont>
      <p:font typeface="Aileron Ultra-Bold" panose="020B0604020202020204" charset="0"/>
      <p:regular r:id="rId17"/>
    </p:embeddedFont>
    <p:embeddedFont>
      <p:font typeface="Aileron Ultra-Bold Italics" panose="020B0604020202020204" charset="0"/>
      <p:regular r:id="rId18"/>
    </p:embeddedFont>
    <p:embeddedFont>
      <p:font typeface="Arimo" panose="020B0604020202020204" charset="0"/>
      <p:regular r:id="rId19"/>
    </p:embeddedFont>
    <p:embeddedFont>
      <p:font typeface="Avallon Caps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rmorant Garamon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049500" y="0"/>
            <a:ext cx="3238500" cy="10287000"/>
          </a:xfrm>
          <a:custGeom>
            <a:avLst/>
            <a:gdLst/>
            <a:ahLst/>
            <a:cxnLst/>
            <a:rect l="l" t="t" r="r" b="b"/>
            <a:pathLst>
              <a:path w="3238500" h="10287000">
                <a:moveTo>
                  <a:pt x="0" y="0"/>
                </a:moveTo>
                <a:lnTo>
                  <a:pt x="3238500" y="0"/>
                </a:lnTo>
                <a:lnTo>
                  <a:pt x="3238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</a:blip>
            <a:stretch>
              <a:fillRect l="-96548" r="-1521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20140" y="2511256"/>
            <a:ext cx="13378416" cy="5088669"/>
            <a:chOff x="0" y="0"/>
            <a:chExt cx="17837888" cy="6784892"/>
          </a:xfrm>
        </p:grpSpPr>
        <p:sp>
          <p:nvSpPr>
            <p:cNvPr id="4" name="TextBox 4"/>
            <p:cNvSpPr txBox="1"/>
            <p:nvPr/>
          </p:nvSpPr>
          <p:spPr>
            <a:xfrm>
              <a:off x="0" y="76200"/>
              <a:ext cx="17837888" cy="48700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60"/>
                </a:lnSpc>
              </a:pPr>
              <a:r>
                <a:rPr lang="en-US" sz="8600" b="1" i="1" spc="-86">
                  <a:solidFill>
                    <a:srgbClr val="FFFFFF"/>
                  </a:solidFill>
                  <a:latin typeface="Aileron Ultra-Bold Italics"/>
                  <a:ea typeface="Aileron Ultra-Bold Italics"/>
                  <a:cs typeface="Aileron Ultra-Bold Italics"/>
                  <a:sym typeface="Aileron Ultra-Bold Italics"/>
                </a:rPr>
                <a:t>DATA  HARMONIZATION AND </a:t>
              </a:r>
            </a:p>
            <a:p>
              <a:pPr algn="ctr">
                <a:lnSpc>
                  <a:spcPts val="9460"/>
                </a:lnSpc>
              </a:pPr>
              <a:r>
                <a:rPr lang="en-US" sz="8600" b="1" i="1" spc="-86">
                  <a:solidFill>
                    <a:srgbClr val="FFFFFF"/>
                  </a:solidFill>
                  <a:latin typeface="Aileron Ultra-Bold Italics"/>
                  <a:ea typeface="Aileron Ultra-Bold Italics"/>
                  <a:cs typeface="Aileron Ultra-Bold Italics"/>
                  <a:sym typeface="Aileron Ultra-Bold Italics"/>
                </a:rPr>
                <a:t>INSIGHTS  EXTRACTION </a:t>
              </a:r>
            </a:p>
          </p:txBody>
        </p:sp>
        <p:grpSp>
          <p:nvGrpSpPr>
            <p:cNvPr id="5" name="Group 5"/>
            <p:cNvGrpSpPr/>
            <p:nvPr/>
          </p:nvGrpSpPr>
          <p:grpSpPr>
            <a:xfrm>
              <a:off x="1878224" y="5482024"/>
              <a:ext cx="14081439" cy="1302868"/>
              <a:chOff x="0" y="0"/>
              <a:chExt cx="2781519" cy="25735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781519" cy="257357"/>
              </a:xfrm>
              <a:custGeom>
                <a:avLst/>
                <a:gdLst/>
                <a:ahLst/>
                <a:cxnLst/>
                <a:rect l="l" t="t" r="r" b="b"/>
                <a:pathLst>
                  <a:path w="2781519" h="257357">
                    <a:moveTo>
                      <a:pt x="0" y="0"/>
                    </a:moveTo>
                    <a:lnTo>
                      <a:pt x="2781519" y="0"/>
                    </a:lnTo>
                    <a:lnTo>
                      <a:pt x="2781519" y="257357"/>
                    </a:lnTo>
                    <a:lnTo>
                      <a:pt x="0" y="257357"/>
                    </a:lnTo>
                    <a:close/>
                  </a:path>
                </a:pathLst>
              </a:custGeom>
              <a:solidFill>
                <a:srgbClr val="A08AAD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57150"/>
                <a:ext cx="2781519" cy="31450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r>
                  <a:rPr lang="en-US" sz="2199" spc="252">
                    <a:solidFill>
                      <a:srgbClr val="191919"/>
                    </a:solidFill>
                    <a:latin typeface="Aileron"/>
                    <a:ea typeface="Aileron"/>
                    <a:cs typeface="Aileron"/>
                    <a:sym typeface="Aileron"/>
                  </a:rPr>
                  <a:t>NEXTHIKES IT SOLUTIONS PROJECT 2</a:t>
                </a:r>
              </a:p>
            </p:txBody>
          </p:sp>
        </p:grpSp>
      </p:grpSp>
      <p:sp>
        <p:nvSpPr>
          <p:cNvPr id="8" name="AutoShape 8"/>
          <p:cNvSpPr/>
          <p:nvPr/>
        </p:nvSpPr>
        <p:spPr>
          <a:xfrm rot="-5400000">
            <a:off x="-4533900" y="45339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-5400000">
            <a:off x="10515600" y="55626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rot="-5400000">
            <a:off x="13563600" y="45339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20140" y="8127565"/>
            <a:ext cx="13378416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~ BY JASPREET KAUR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3810" y="1409642"/>
            <a:ext cx="16740380" cy="1434390"/>
            <a:chOff x="0" y="0"/>
            <a:chExt cx="22320507" cy="1912521"/>
          </a:xfrm>
        </p:grpSpPr>
        <p:sp>
          <p:nvSpPr>
            <p:cNvPr id="3" name="TextBox 3"/>
            <p:cNvSpPr txBox="1"/>
            <p:nvPr/>
          </p:nvSpPr>
          <p:spPr>
            <a:xfrm>
              <a:off x="0" y="-57200"/>
              <a:ext cx="22320507" cy="1194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 b="1" spc="168">
                  <a:solidFill>
                    <a:srgbClr val="9777B6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CHALLENGES AND RESOLUTIONS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33824"/>
              <a:ext cx="22320507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5400000">
            <a:off x="-5048250" y="5048250"/>
            <a:ext cx="102870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202085" y="2918349"/>
            <a:ext cx="13883829" cy="6100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1"/>
              </a:lnSpc>
            </a:pPr>
            <a:r>
              <a:rPr lang="en-US" sz="3241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       Challenges :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Missing data in atemp (Dataset 2).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Merging and aligning Dataset 3 due to structural differences.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Identifying and addressing duplicates.</a:t>
            </a:r>
          </a:p>
          <a:p>
            <a:pPr algn="ctr">
              <a:lnSpc>
                <a:spcPts val="4375"/>
              </a:lnSpc>
            </a:pPr>
            <a:endParaRPr lang="en-US" sz="2916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algn="ctr">
              <a:lnSpc>
                <a:spcPts val="4861"/>
              </a:lnSpc>
            </a:pPr>
            <a:r>
              <a:rPr lang="en-US" sz="3241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       Resolutions :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Imputed missing values systematically.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Realigned columns before concatenation.</a:t>
            </a:r>
          </a:p>
          <a:p>
            <a:pPr marL="629768" lvl="1" indent="-314884" algn="ctr">
              <a:lnSpc>
                <a:spcPts val="4375"/>
              </a:lnSpc>
              <a:buFont typeface="Arial"/>
              <a:buChar char="•"/>
            </a:pPr>
            <a:r>
              <a:rPr lang="en-US" sz="2916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Validated through statistical checks and visualizations.</a:t>
            </a:r>
          </a:p>
          <a:p>
            <a:pPr algn="ctr">
              <a:lnSpc>
                <a:spcPts val="4375"/>
              </a:lnSpc>
            </a:pPr>
            <a:endParaRPr lang="en-US" sz="2916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algn="ctr">
              <a:lnSpc>
                <a:spcPts val="4375"/>
              </a:lnSpc>
              <a:spcBef>
                <a:spcPct val="0"/>
              </a:spcBef>
            </a:pPr>
            <a:endParaRPr lang="en-US" sz="2916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93796" y="0"/>
            <a:ext cx="5644991" cy="10287000"/>
          </a:xfrm>
          <a:custGeom>
            <a:avLst/>
            <a:gdLst/>
            <a:ahLst/>
            <a:cxnLst/>
            <a:rect l="l" t="t" r="r" b="b"/>
            <a:pathLst>
              <a:path w="5644991" h="10287000">
                <a:moveTo>
                  <a:pt x="0" y="0"/>
                </a:moveTo>
                <a:lnTo>
                  <a:pt x="5644992" y="0"/>
                </a:lnTo>
                <a:lnTo>
                  <a:pt x="564499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297496" y="1884182"/>
            <a:ext cx="12079029" cy="5410275"/>
            <a:chOff x="0" y="0"/>
            <a:chExt cx="16105372" cy="7213700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6105372" cy="2879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519"/>
                </a:lnSpc>
              </a:pPr>
              <a:r>
                <a:rPr lang="en-US" sz="7099" b="1" spc="70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CONCLUSION </a:t>
              </a:r>
            </a:p>
            <a:p>
              <a:pPr algn="ctr">
                <a:lnSpc>
                  <a:spcPts val="8519"/>
                </a:lnSpc>
              </a:pPr>
              <a:endParaRPr lang="en-US" sz="7099" b="1" spc="70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067149"/>
              <a:ext cx="16105372" cy="41465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698" lvl="1" indent="-323849" algn="just">
                <a:lnSpc>
                  <a:spcPts val="4199"/>
                </a:lnSpc>
                <a:buAutoNum type="arabicPeriod"/>
              </a:pPr>
              <a:r>
                <a:rPr lang="en-US" sz="2999" spc="5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Successfully harmonized three datasets into one unified dataset.</a:t>
              </a:r>
            </a:p>
            <a:p>
              <a:pPr marL="647698" lvl="1" indent="-323849" algn="just">
                <a:lnSpc>
                  <a:spcPts val="4199"/>
                </a:lnSpc>
                <a:buAutoNum type="arabicPeriod"/>
              </a:pPr>
              <a:r>
                <a:rPr lang="en-US" sz="2999" spc="5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Addressed missing values, inconsistencies, and anomalies.</a:t>
              </a:r>
            </a:p>
            <a:p>
              <a:pPr marL="647698" lvl="1" indent="-323849" algn="just">
                <a:lnSpc>
                  <a:spcPts val="4199"/>
                </a:lnSpc>
                <a:buAutoNum type="arabicPeriod"/>
              </a:pPr>
              <a:r>
                <a:rPr lang="en-US" sz="2999" spc="5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Gained actionable insights about seasonality, weather effects, and rental behavior.</a:t>
              </a:r>
            </a:p>
            <a:p>
              <a:pPr marL="647698" lvl="1" indent="-323849" algn="just">
                <a:lnSpc>
                  <a:spcPts val="4199"/>
                </a:lnSpc>
                <a:buAutoNum type="arabicPeriod"/>
              </a:pPr>
              <a:r>
                <a:rPr lang="en-US" sz="2999" spc="59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Prepared dataset for advanced analysis and business use cases.</a:t>
              </a:r>
            </a:p>
            <a:p>
              <a:pPr algn="just">
                <a:lnSpc>
                  <a:spcPts val="4199"/>
                </a:lnSpc>
              </a:pPr>
              <a:endParaRPr lang="en-US" sz="2999" spc="59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837785" y="2378220"/>
            <a:ext cx="11602576" cy="4324596"/>
          </a:xfrm>
          <a:custGeom>
            <a:avLst/>
            <a:gdLst/>
            <a:ahLst/>
            <a:cxnLst/>
            <a:rect l="l" t="t" r="r" b="b"/>
            <a:pathLst>
              <a:path w="11602576" h="4324596">
                <a:moveTo>
                  <a:pt x="0" y="0"/>
                </a:moveTo>
                <a:lnTo>
                  <a:pt x="11602576" y="0"/>
                </a:lnTo>
                <a:lnTo>
                  <a:pt x="11602576" y="4324596"/>
                </a:lnTo>
                <a:lnTo>
                  <a:pt x="0" y="43245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 rot="-202402">
            <a:off x="6726502" y="3358175"/>
            <a:ext cx="6205030" cy="2390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738"/>
              </a:lnSpc>
              <a:spcBef>
                <a:spcPct val="0"/>
              </a:spcBef>
            </a:pPr>
            <a:r>
              <a:rPr lang="en-US" sz="13158">
                <a:solidFill>
                  <a:srgbClr val="465E89"/>
                </a:solidFill>
                <a:latin typeface="Avallon Caps"/>
                <a:ea typeface="Avallon Caps"/>
                <a:cs typeface="Avallon Caps"/>
                <a:sym typeface="Avallon Caps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230676" y="0"/>
            <a:ext cx="3019329" cy="6238084"/>
            <a:chOff x="0" y="0"/>
            <a:chExt cx="660400" cy="13644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0400" cy="1364419"/>
            </a:xfrm>
            <a:custGeom>
              <a:avLst/>
              <a:gdLst/>
              <a:ahLst/>
              <a:cxnLst/>
              <a:rect l="l" t="t" r="r" b="b"/>
              <a:pathLst>
                <a:path w="660400" h="1364419">
                  <a:moveTo>
                    <a:pt x="220252" y="1345350"/>
                  </a:moveTo>
                  <a:cubicBezTo>
                    <a:pt x="254109" y="1356864"/>
                    <a:pt x="292600" y="1364419"/>
                    <a:pt x="330378" y="1364419"/>
                  </a:cubicBezTo>
                  <a:cubicBezTo>
                    <a:pt x="368157" y="1364419"/>
                    <a:pt x="404509" y="1357942"/>
                    <a:pt x="438009" y="1346428"/>
                  </a:cubicBezTo>
                  <a:cubicBezTo>
                    <a:pt x="438723" y="1346069"/>
                    <a:pt x="439435" y="1346069"/>
                    <a:pt x="440148" y="1345710"/>
                  </a:cubicBezTo>
                  <a:cubicBezTo>
                    <a:pt x="565955" y="1299654"/>
                    <a:pt x="658618" y="1178040"/>
                    <a:pt x="660400" y="1023664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022905"/>
                  </a:lnTo>
                  <a:cubicBezTo>
                    <a:pt x="1782" y="1178759"/>
                    <a:pt x="93019" y="1300375"/>
                    <a:pt x="220252" y="1345350"/>
                  </a:cubicBezTo>
                  <a:close/>
                </a:path>
              </a:pathLst>
            </a:custGeom>
            <a:solidFill>
              <a:srgbClr val="465E8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660400" cy="12945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637205" y="0"/>
            <a:ext cx="3019329" cy="6812196"/>
            <a:chOff x="0" y="0"/>
            <a:chExt cx="660400" cy="1489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0400" cy="1489992"/>
            </a:xfrm>
            <a:custGeom>
              <a:avLst/>
              <a:gdLst/>
              <a:ahLst/>
              <a:cxnLst/>
              <a:rect l="l" t="t" r="r" b="b"/>
              <a:pathLst>
                <a:path w="660400" h="1489992">
                  <a:moveTo>
                    <a:pt x="220252" y="1470922"/>
                  </a:moveTo>
                  <a:cubicBezTo>
                    <a:pt x="254109" y="1482436"/>
                    <a:pt x="292600" y="1489992"/>
                    <a:pt x="330378" y="1489992"/>
                  </a:cubicBezTo>
                  <a:cubicBezTo>
                    <a:pt x="368157" y="1489992"/>
                    <a:pt x="404509" y="1483514"/>
                    <a:pt x="438009" y="1472001"/>
                  </a:cubicBezTo>
                  <a:cubicBezTo>
                    <a:pt x="438723" y="1471641"/>
                    <a:pt x="439435" y="1471641"/>
                    <a:pt x="440148" y="1471282"/>
                  </a:cubicBezTo>
                  <a:cubicBezTo>
                    <a:pt x="565955" y="1425227"/>
                    <a:pt x="658618" y="1303613"/>
                    <a:pt x="660400" y="1146447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145596"/>
                  </a:lnTo>
                  <a:cubicBezTo>
                    <a:pt x="1782" y="1304331"/>
                    <a:pt x="93019" y="1425947"/>
                    <a:pt x="220252" y="1470922"/>
                  </a:cubicBezTo>
                  <a:close/>
                </a:path>
              </a:pathLst>
            </a:custGeom>
            <a:solidFill>
              <a:srgbClr val="9777B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660400" cy="14201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043734" y="0"/>
            <a:ext cx="3019329" cy="7373260"/>
            <a:chOff x="0" y="0"/>
            <a:chExt cx="660400" cy="161271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60400" cy="1612710"/>
            </a:xfrm>
            <a:custGeom>
              <a:avLst/>
              <a:gdLst/>
              <a:ahLst/>
              <a:cxnLst/>
              <a:rect l="l" t="t" r="r" b="b"/>
              <a:pathLst>
                <a:path w="660400" h="1612710">
                  <a:moveTo>
                    <a:pt x="220252" y="1593641"/>
                  </a:moveTo>
                  <a:cubicBezTo>
                    <a:pt x="254109" y="1605155"/>
                    <a:pt x="292600" y="1612710"/>
                    <a:pt x="330378" y="1612710"/>
                  </a:cubicBezTo>
                  <a:cubicBezTo>
                    <a:pt x="368157" y="1612710"/>
                    <a:pt x="404509" y="1606233"/>
                    <a:pt x="438009" y="1594719"/>
                  </a:cubicBezTo>
                  <a:cubicBezTo>
                    <a:pt x="438723" y="1594359"/>
                    <a:pt x="439435" y="1594359"/>
                    <a:pt x="440148" y="1594000"/>
                  </a:cubicBezTo>
                  <a:cubicBezTo>
                    <a:pt x="565955" y="1547945"/>
                    <a:pt x="658618" y="1426331"/>
                    <a:pt x="660400" y="1266440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265500"/>
                  </a:lnTo>
                  <a:cubicBezTo>
                    <a:pt x="1782" y="1427050"/>
                    <a:pt x="93019" y="1548665"/>
                    <a:pt x="220252" y="1593641"/>
                  </a:cubicBezTo>
                  <a:close/>
                </a:path>
              </a:pathLst>
            </a:custGeom>
            <a:solidFill>
              <a:srgbClr val="A08AA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60400" cy="1542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450262" y="0"/>
            <a:ext cx="3019329" cy="7764700"/>
            <a:chOff x="0" y="0"/>
            <a:chExt cx="660400" cy="169832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60400" cy="1698327"/>
            </a:xfrm>
            <a:custGeom>
              <a:avLst/>
              <a:gdLst/>
              <a:ahLst/>
              <a:cxnLst/>
              <a:rect l="l" t="t" r="r" b="b"/>
              <a:pathLst>
                <a:path w="660400" h="1698327">
                  <a:moveTo>
                    <a:pt x="220252" y="1679258"/>
                  </a:moveTo>
                  <a:cubicBezTo>
                    <a:pt x="254109" y="1690772"/>
                    <a:pt x="292600" y="1698327"/>
                    <a:pt x="330378" y="1698327"/>
                  </a:cubicBezTo>
                  <a:cubicBezTo>
                    <a:pt x="368157" y="1698327"/>
                    <a:pt x="404509" y="1691850"/>
                    <a:pt x="438009" y="1680336"/>
                  </a:cubicBezTo>
                  <a:cubicBezTo>
                    <a:pt x="438723" y="1679977"/>
                    <a:pt x="439435" y="1679977"/>
                    <a:pt x="440148" y="1679617"/>
                  </a:cubicBezTo>
                  <a:cubicBezTo>
                    <a:pt x="565955" y="1633562"/>
                    <a:pt x="658618" y="1511948"/>
                    <a:pt x="660400" y="1350155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1349153"/>
                  </a:lnTo>
                  <a:cubicBezTo>
                    <a:pt x="1782" y="1512667"/>
                    <a:pt x="93019" y="1634282"/>
                    <a:pt x="220252" y="1679258"/>
                  </a:cubicBezTo>
                  <a:close/>
                </a:path>
              </a:pathLst>
            </a:custGeom>
            <a:solidFill>
              <a:srgbClr val="C2B3C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660400" cy="16284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24147" y="0"/>
            <a:ext cx="3019329" cy="5690068"/>
            <a:chOff x="0" y="0"/>
            <a:chExt cx="660400" cy="124455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60400" cy="1244555"/>
            </a:xfrm>
            <a:custGeom>
              <a:avLst/>
              <a:gdLst/>
              <a:ahLst/>
              <a:cxnLst/>
              <a:rect l="l" t="t" r="r" b="b"/>
              <a:pathLst>
                <a:path w="660400" h="1244555">
                  <a:moveTo>
                    <a:pt x="220252" y="1225486"/>
                  </a:moveTo>
                  <a:cubicBezTo>
                    <a:pt x="254109" y="1237000"/>
                    <a:pt x="292600" y="1244555"/>
                    <a:pt x="330378" y="1244555"/>
                  </a:cubicBezTo>
                  <a:cubicBezTo>
                    <a:pt x="368157" y="1244555"/>
                    <a:pt x="404509" y="1238078"/>
                    <a:pt x="438009" y="1226564"/>
                  </a:cubicBezTo>
                  <a:cubicBezTo>
                    <a:pt x="438723" y="1226205"/>
                    <a:pt x="439435" y="1226205"/>
                    <a:pt x="440148" y="1225845"/>
                  </a:cubicBezTo>
                  <a:cubicBezTo>
                    <a:pt x="565955" y="1179790"/>
                    <a:pt x="658618" y="1058176"/>
                    <a:pt x="660400" y="906462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905790"/>
                  </a:lnTo>
                  <a:cubicBezTo>
                    <a:pt x="1782" y="1058895"/>
                    <a:pt x="93019" y="1180510"/>
                    <a:pt x="220252" y="1225486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660400" cy="1174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562600" y="8195227"/>
            <a:ext cx="11168538" cy="1378248"/>
            <a:chOff x="0" y="0"/>
            <a:chExt cx="14891384" cy="1837664"/>
          </a:xfrm>
        </p:grpSpPr>
        <p:sp>
          <p:nvSpPr>
            <p:cNvPr id="18" name="TextBox 18"/>
            <p:cNvSpPr txBox="1"/>
            <p:nvPr/>
          </p:nvSpPr>
          <p:spPr>
            <a:xfrm>
              <a:off x="7651" y="-57150"/>
              <a:ext cx="14883733" cy="1194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endParaRPr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258967"/>
              <a:ext cx="14883733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93875" y="2971319"/>
            <a:ext cx="2459375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 spc="27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1</a:t>
            </a:r>
          </a:p>
          <a:p>
            <a:pPr algn="ctr">
              <a:lnSpc>
                <a:spcPts val="3359"/>
              </a:lnSpc>
            </a:pPr>
            <a:r>
              <a:rPr lang="en-US" sz="2799" b="1" spc="27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OBJECTIVE 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4510653" y="2975787"/>
            <a:ext cx="2459375" cy="1430621"/>
            <a:chOff x="0" y="0"/>
            <a:chExt cx="3279166" cy="1907495"/>
          </a:xfrm>
        </p:grpSpPr>
        <p:sp>
          <p:nvSpPr>
            <p:cNvPr id="22" name="TextBox 22"/>
            <p:cNvSpPr txBox="1"/>
            <p:nvPr/>
          </p:nvSpPr>
          <p:spPr>
            <a:xfrm>
              <a:off x="0" y="0"/>
              <a:ext cx="32791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2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719199"/>
              <a:ext cx="3279166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PROBLEM STATEMENT 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907013" y="3026924"/>
            <a:ext cx="2459375" cy="1430621"/>
            <a:chOff x="0" y="0"/>
            <a:chExt cx="3279166" cy="1907495"/>
          </a:xfrm>
        </p:grpSpPr>
        <p:sp>
          <p:nvSpPr>
            <p:cNvPr id="25" name="TextBox 25"/>
            <p:cNvSpPr txBox="1"/>
            <p:nvPr/>
          </p:nvSpPr>
          <p:spPr>
            <a:xfrm>
              <a:off x="0" y="0"/>
              <a:ext cx="32791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3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719199"/>
              <a:ext cx="3279166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DATASET OVERVIEW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323711" y="3026924"/>
            <a:ext cx="2459375" cy="1430621"/>
            <a:chOff x="0" y="0"/>
            <a:chExt cx="3279166" cy="1907495"/>
          </a:xfrm>
        </p:grpSpPr>
        <p:sp>
          <p:nvSpPr>
            <p:cNvPr id="28" name="TextBox 28"/>
            <p:cNvSpPr txBox="1"/>
            <p:nvPr/>
          </p:nvSpPr>
          <p:spPr>
            <a:xfrm>
              <a:off x="0" y="0"/>
              <a:ext cx="32791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4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719199"/>
              <a:ext cx="3279166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INITIAL  OBSERVATION 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725400" y="3026924"/>
            <a:ext cx="2459375" cy="1430621"/>
            <a:chOff x="0" y="0"/>
            <a:chExt cx="3279166" cy="1907495"/>
          </a:xfrm>
        </p:grpSpPr>
        <p:sp>
          <p:nvSpPr>
            <p:cNvPr id="31" name="TextBox 31"/>
            <p:cNvSpPr txBox="1"/>
            <p:nvPr/>
          </p:nvSpPr>
          <p:spPr>
            <a:xfrm>
              <a:off x="0" y="0"/>
              <a:ext cx="32791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5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719199"/>
              <a:ext cx="3279166" cy="11882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Data Wrangling Steps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04724" y="3370814"/>
            <a:ext cx="8060552" cy="3545373"/>
            <a:chOff x="0" y="0"/>
            <a:chExt cx="10747403" cy="4727163"/>
          </a:xfrm>
        </p:grpSpPr>
        <p:sp>
          <p:nvSpPr>
            <p:cNvPr id="3" name="TextBox 3"/>
            <p:cNvSpPr txBox="1"/>
            <p:nvPr/>
          </p:nvSpPr>
          <p:spPr>
            <a:xfrm>
              <a:off x="0" y="1926214"/>
              <a:ext cx="10747403" cy="5794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26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94746"/>
              <a:ext cx="10747403" cy="1832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12"/>
                </a:lnSpc>
              </a:pPr>
              <a:r>
                <a:rPr lang="en-US" sz="2651" spc="53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To resolve ambiguities and inconsistencies in datasets by cleaning, integrating, and extracting actionable insights.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0747403" cy="14989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811"/>
                </a:lnSpc>
              </a:pPr>
              <a:r>
                <a:rPr lang="en-US" sz="7342" b="1">
                  <a:solidFill>
                    <a:srgbClr val="FFFFFF"/>
                  </a:solidFill>
                  <a:latin typeface="Aileron Ultra-Bold"/>
                  <a:ea typeface="Aileron Ultra-Bold"/>
                  <a:cs typeface="Aileron Ultra-Bold"/>
                  <a:sym typeface="Aileron Ultra-Bold"/>
                </a:rPr>
                <a:t>OBJECTIVE: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8572500" cy="10287000"/>
          </a:xfrm>
          <a:custGeom>
            <a:avLst/>
            <a:gdLst/>
            <a:ahLst/>
            <a:cxnLst/>
            <a:rect l="l" t="t" r="r" b="b"/>
            <a:pathLst>
              <a:path w="8572500" h="10287000">
                <a:moveTo>
                  <a:pt x="0" y="0"/>
                </a:moveTo>
                <a:lnTo>
                  <a:pt x="8572500" y="0"/>
                </a:lnTo>
                <a:lnTo>
                  <a:pt x="8572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0000"/>
            </a:blip>
            <a:stretch>
              <a:fillRect l="-55013" r="-24986"/>
            </a:stretch>
          </a:blipFill>
        </p:spPr>
      </p:sp>
      <p:sp>
        <p:nvSpPr>
          <p:cNvPr id="7" name="AutoShape 7"/>
          <p:cNvSpPr/>
          <p:nvPr/>
        </p:nvSpPr>
        <p:spPr>
          <a:xfrm rot="-5400000">
            <a:off x="-4533900" y="55626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5400000">
            <a:off x="3848100" y="45339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-5400000">
            <a:off x="13563600" y="5562600"/>
            <a:ext cx="9258300" cy="0"/>
          </a:xfrm>
          <a:prstGeom prst="line">
            <a:avLst/>
          </a:prstGeom>
          <a:ln w="190500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066800" y="3762530"/>
          <a:ext cx="16192500" cy="5257800"/>
        </p:xfrm>
        <a:graphic>
          <a:graphicData uri="http://schemas.openxmlformats.org/drawingml/2006/table">
            <a:tbl>
              <a:tblPr/>
              <a:tblGrid>
                <a:gridCol w="539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830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9500"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353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5E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7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2901269" y="1225161"/>
            <a:ext cx="12485462" cy="1385832"/>
            <a:chOff x="0" y="0"/>
            <a:chExt cx="16647282" cy="1847776"/>
          </a:xfrm>
        </p:grpSpPr>
        <p:sp>
          <p:nvSpPr>
            <p:cNvPr id="4" name="TextBox 4"/>
            <p:cNvSpPr txBox="1"/>
            <p:nvPr/>
          </p:nvSpPr>
          <p:spPr>
            <a:xfrm>
              <a:off x="0" y="-57150"/>
              <a:ext cx="16647282" cy="1194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 b="1" spc="168">
                  <a:solidFill>
                    <a:srgbClr val="9777B6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PROBLEM STATEMENT :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69079"/>
              <a:ext cx="16647282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Multiple datasets have the following advanced wranglings for accurate analysis: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328862" y="4476905"/>
            <a:ext cx="1914525" cy="191452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  <a:ln w="1428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080843" y="4476905"/>
            <a:ext cx="1914525" cy="191452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5E89"/>
            </a:solidFill>
            <a:ln w="1428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978313" y="5224618"/>
            <a:ext cx="26117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 spc="27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1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857163" y="6714721"/>
            <a:ext cx="2611775" cy="989932"/>
            <a:chOff x="0" y="0"/>
            <a:chExt cx="3482366" cy="1319909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34823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28724"/>
              <a:ext cx="3482366" cy="591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80"/>
                </a:lnSpc>
              </a:pPr>
              <a:r>
                <a:rPr lang="en-US" sz="2700" b="1" spc="54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missing values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732219" y="6714721"/>
            <a:ext cx="2611775" cy="1006442"/>
            <a:chOff x="0" y="0"/>
            <a:chExt cx="3482366" cy="134192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0"/>
              <a:ext cx="3482366" cy="55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719199"/>
              <a:ext cx="3482366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799" b="1" spc="55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outliers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3732219" y="5224618"/>
            <a:ext cx="2611775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 spc="27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3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205788" y="4476905"/>
            <a:ext cx="1914525" cy="191452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777B6"/>
            </a:solidFill>
            <a:ln w="1428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164383" y="7209987"/>
            <a:ext cx="2611775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9"/>
              </a:lnSpc>
              <a:spcBef>
                <a:spcPct val="0"/>
              </a:spcBef>
            </a:pPr>
            <a:r>
              <a:rPr lang="en-US" sz="2699" b="1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inconsistencies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66800" y="5214140"/>
            <a:ext cx="16192500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9515133" y="1028700"/>
          <a:ext cx="7706067" cy="8105775"/>
        </p:xfrm>
        <a:graphic>
          <a:graphicData uri="http://schemas.openxmlformats.org/drawingml/2006/table">
            <a:tbl>
              <a:tblPr/>
              <a:tblGrid>
                <a:gridCol w="7706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48463">
                <a:tc>
                  <a:txBody>
                    <a:bodyPr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 b="1">
                          <a:solidFill>
                            <a:srgbClr val="FFFFFF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Dataset_1:</a:t>
                      </a:r>
                    </a:p>
                    <a:p>
                      <a:pPr marL="518158" lvl="1" indent="-259079" algn="ctr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 b="1">
                          <a:solidFill>
                            <a:srgbClr val="FFFFFF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Columns: date, season, holiday, working day, weather, etc.</a:t>
                      </a:r>
                    </a:p>
                    <a:p>
                      <a:pPr marL="518158" lvl="1" indent="-259079" algn="ctr">
                        <a:lnSpc>
                          <a:spcPts val="3359"/>
                        </a:lnSpc>
                        <a:buFont typeface="Arial"/>
                        <a:buChar char="•"/>
                      </a:pPr>
                      <a:r>
                        <a:rPr lang="en-US" sz="2399" b="1">
                          <a:solidFill>
                            <a:srgbClr val="FFFFFF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Records: [Number of rows]</a:t>
                      </a:r>
                    </a:p>
                    <a:p>
                      <a:pPr algn="ctr">
                        <a:lnSpc>
                          <a:spcPts val="3079"/>
                        </a:lnSpc>
                      </a:pPr>
                      <a:endParaRPr lang="en-US" sz="2399" b="1">
                        <a:solidFill>
                          <a:srgbClr val="FFFFFF"/>
                        </a:solidFill>
                        <a:latin typeface="Aileron Bold"/>
                        <a:ea typeface="Aileron Bold"/>
                        <a:cs typeface="Aileron Bold"/>
                        <a:sym typeface="Aileron Bold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353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8687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Dataset_2:</a:t>
                      </a:r>
                      <a:endParaRPr lang="en-US" sz="1100"/>
                    </a:p>
                    <a:p>
                      <a:pPr marL="582932" lvl="1" indent="-291466" algn="ctr">
                        <a:lnSpc>
                          <a:spcPts val="3780"/>
                        </a:lnSpc>
                        <a:buFont typeface="Arial"/>
                        <a:buChar char="•"/>
                      </a:pPr>
                      <a:r>
                        <a:rPr lang="en-US" sz="27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Columns: temp, humidity, windspeed, etc.</a:t>
                      </a:r>
                    </a:p>
                    <a:p>
                      <a:pPr marL="582932" lvl="1" indent="-291466" algn="ctr">
                        <a:lnSpc>
                          <a:spcPts val="3780"/>
                        </a:lnSpc>
                        <a:buFont typeface="Arial"/>
                        <a:buChar char="•"/>
                      </a:pPr>
                      <a:r>
                        <a:rPr lang="en-US" sz="27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Records: [Number of rows]</a:t>
                      </a:r>
                    </a:p>
                    <a:p>
                      <a:pPr algn="ctr">
                        <a:lnSpc>
                          <a:spcPts val="4200"/>
                        </a:lnSpc>
                      </a:pPr>
                      <a:endParaRPr lang="en-US" sz="2700">
                        <a:solidFill>
                          <a:srgbClr val="FFFFFF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5E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8625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Dataset_3:</a:t>
                      </a:r>
                      <a:endParaRPr lang="en-US" sz="1100"/>
                    </a:p>
                    <a:p>
                      <a:pPr marL="647700" lvl="1" indent="-323850" algn="ctr">
                        <a:lnSpc>
                          <a:spcPts val="4200"/>
                        </a:lnSpc>
                        <a:buFont typeface="Arial"/>
                        <a:buChar char="•"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Columns: casual, registered, count, etc.</a:t>
                      </a:r>
                    </a:p>
                    <a:p>
                      <a:pPr marL="647700" lvl="1" indent="-323850" algn="ctr">
                        <a:lnSpc>
                          <a:spcPts val="4200"/>
                        </a:lnSpc>
                        <a:buFont typeface="Arial"/>
                        <a:buChar char="•"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Records: [Number of rows]</a:t>
                      </a:r>
                    </a:p>
                    <a:p>
                      <a:pPr algn="ctr">
                        <a:lnSpc>
                          <a:spcPts val="4200"/>
                        </a:lnSpc>
                      </a:pPr>
                      <a:endParaRPr lang="en-US" sz="3000">
                        <a:solidFill>
                          <a:srgbClr val="FFFFFF"/>
                        </a:solidFill>
                        <a:latin typeface="Aileron"/>
                        <a:ea typeface="Aileron"/>
                        <a:cs typeface="Aileron"/>
                        <a:sym typeface="Aileron"/>
                      </a:endParaRPr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7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3" name="Group 3"/>
          <p:cNvGrpSpPr/>
          <p:nvPr/>
        </p:nvGrpSpPr>
        <p:grpSpPr>
          <a:xfrm>
            <a:off x="8878502" y="1028700"/>
            <a:ext cx="1273262" cy="1481614"/>
            <a:chOff x="0" y="0"/>
            <a:chExt cx="1697682" cy="1975485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697682" cy="1975485"/>
              <a:chOff x="0" y="0"/>
              <a:chExt cx="6985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146612" y="170603"/>
              <a:ext cx="1404458" cy="1634279"/>
              <a:chOff x="0" y="0"/>
              <a:chExt cx="6985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10" name="Group 10"/>
          <p:cNvGrpSpPr/>
          <p:nvPr/>
        </p:nvGrpSpPr>
        <p:grpSpPr>
          <a:xfrm>
            <a:off x="8878502" y="2715697"/>
            <a:ext cx="1273262" cy="1481614"/>
            <a:chOff x="0" y="0"/>
            <a:chExt cx="1697682" cy="1975485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697682" cy="1975485"/>
              <a:chOff x="0" y="0"/>
              <a:chExt cx="6985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146612" y="170603"/>
              <a:ext cx="1404458" cy="1634279"/>
              <a:chOff x="0" y="0"/>
              <a:chExt cx="6985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17" name="Group 17"/>
          <p:cNvGrpSpPr/>
          <p:nvPr/>
        </p:nvGrpSpPr>
        <p:grpSpPr>
          <a:xfrm>
            <a:off x="8878502" y="6129893"/>
            <a:ext cx="1273262" cy="1481614"/>
            <a:chOff x="0" y="0"/>
            <a:chExt cx="1697682" cy="1975485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1697682" cy="1975485"/>
              <a:chOff x="0" y="0"/>
              <a:chExt cx="6985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46612" y="170603"/>
              <a:ext cx="1404458" cy="1634279"/>
              <a:chOff x="0" y="0"/>
              <a:chExt cx="6985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24" name="Group 24"/>
          <p:cNvGrpSpPr/>
          <p:nvPr/>
        </p:nvGrpSpPr>
        <p:grpSpPr>
          <a:xfrm>
            <a:off x="8878502" y="7776686"/>
            <a:ext cx="1273262" cy="1481614"/>
            <a:chOff x="0" y="0"/>
            <a:chExt cx="1697682" cy="1975485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1697682" cy="1975485"/>
              <a:chOff x="0" y="0"/>
              <a:chExt cx="6985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146612" y="170603"/>
              <a:ext cx="1404458" cy="1634279"/>
              <a:chOff x="0" y="0"/>
              <a:chExt cx="6985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sp>
        <p:nvSpPr>
          <p:cNvPr id="31" name="TextBox 31"/>
          <p:cNvSpPr txBox="1"/>
          <p:nvPr/>
        </p:nvSpPr>
        <p:spPr>
          <a:xfrm>
            <a:off x="709723" y="4073810"/>
            <a:ext cx="7849802" cy="2072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19"/>
              </a:lnSpc>
            </a:pPr>
            <a:r>
              <a:rPr lang="en-US" sz="6322" b="1" spc="189">
                <a:solidFill>
                  <a:srgbClr val="9777B6"/>
                </a:solidFill>
                <a:latin typeface="Aileron Heavy"/>
                <a:ea typeface="Aileron Heavy"/>
                <a:cs typeface="Aileron Heavy"/>
                <a:sym typeface="Aileron Heavy"/>
              </a:rPr>
              <a:t> DATASET OVERVIEW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8878502" y="4402693"/>
            <a:ext cx="1273262" cy="1481614"/>
            <a:chOff x="0" y="0"/>
            <a:chExt cx="1697682" cy="1975485"/>
          </a:xfrm>
        </p:grpSpPr>
        <p:grpSp>
          <p:nvGrpSpPr>
            <p:cNvPr id="33" name="Group 33"/>
            <p:cNvGrpSpPr/>
            <p:nvPr/>
          </p:nvGrpSpPr>
          <p:grpSpPr>
            <a:xfrm>
              <a:off x="0" y="0"/>
              <a:ext cx="1697682" cy="1975485"/>
              <a:chOff x="0" y="0"/>
              <a:chExt cx="6985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146612" y="170603"/>
              <a:ext cx="1404458" cy="1634279"/>
              <a:chOff x="0" y="0"/>
              <a:chExt cx="6985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6985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98500" h="812800">
                    <a:moveTo>
                      <a:pt x="349250" y="0"/>
                    </a:moveTo>
                    <a:lnTo>
                      <a:pt x="698500" y="203200"/>
                    </a:lnTo>
                    <a:lnTo>
                      <a:pt x="698500" y="609600"/>
                    </a:lnTo>
                    <a:lnTo>
                      <a:pt x="349250" y="812800"/>
                    </a:lnTo>
                    <a:lnTo>
                      <a:pt x="0" y="609600"/>
                    </a:lnTo>
                    <a:lnTo>
                      <a:pt x="0" y="203200"/>
                    </a:lnTo>
                    <a:lnTo>
                      <a:pt x="34925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82550"/>
                <a:ext cx="698500" cy="590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24531" y="1026758"/>
            <a:ext cx="4458918" cy="3811942"/>
            <a:chOff x="0" y="0"/>
            <a:chExt cx="5945224" cy="508259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048671" cy="5082590"/>
              <a:chOff x="0" y="0"/>
              <a:chExt cx="997268" cy="100396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997268" cy="1003968"/>
              </a:xfrm>
              <a:custGeom>
                <a:avLst/>
                <a:gdLst/>
                <a:ahLst/>
                <a:cxnLst/>
                <a:rect l="l" t="t" r="r" b="b"/>
                <a:pathLst>
                  <a:path w="997268" h="1003968">
                    <a:moveTo>
                      <a:pt x="0" y="0"/>
                    </a:moveTo>
                    <a:lnTo>
                      <a:pt x="997268" y="0"/>
                    </a:lnTo>
                    <a:lnTo>
                      <a:pt x="997268" y="1003968"/>
                    </a:lnTo>
                    <a:lnTo>
                      <a:pt x="0" y="1003968"/>
                    </a:lnTo>
                    <a:close/>
                  </a:path>
                </a:pathLst>
              </a:custGeom>
              <a:solidFill>
                <a:srgbClr val="465E89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57150"/>
                <a:ext cx="997268" cy="10611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5400000">
              <a:off x="4496162" y="2086668"/>
              <a:ext cx="1988871" cy="909253"/>
              <a:chOff x="0" y="0"/>
              <a:chExt cx="812800" cy="37158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37158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71588">
                    <a:moveTo>
                      <a:pt x="406400" y="0"/>
                    </a:moveTo>
                    <a:lnTo>
                      <a:pt x="812800" y="371588"/>
                    </a:lnTo>
                    <a:lnTo>
                      <a:pt x="0" y="371588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465E89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127000" y="115373"/>
                <a:ext cx="558800" cy="22967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 rot="5400000">
            <a:off x="12877134" y="1350246"/>
            <a:ext cx="4458918" cy="3811942"/>
            <a:chOff x="0" y="0"/>
            <a:chExt cx="5945224" cy="508259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5048671" cy="5082590"/>
              <a:chOff x="0" y="0"/>
              <a:chExt cx="997268" cy="100396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997268" cy="1003968"/>
              </a:xfrm>
              <a:custGeom>
                <a:avLst/>
                <a:gdLst/>
                <a:ahLst/>
                <a:cxnLst/>
                <a:rect l="l" t="t" r="r" b="b"/>
                <a:pathLst>
                  <a:path w="997268" h="1003968">
                    <a:moveTo>
                      <a:pt x="0" y="0"/>
                    </a:moveTo>
                    <a:lnTo>
                      <a:pt x="997268" y="0"/>
                    </a:lnTo>
                    <a:lnTo>
                      <a:pt x="997268" y="1003968"/>
                    </a:lnTo>
                    <a:lnTo>
                      <a:pt x="0" y="1003968"/>
                    </a:lnTo>
                    <a:close/>
                  </a:path>
                </a:pathLst>
              </a:custGeom>
              <a:solidFill>
                <a:srgbClr val="9777B6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57150"/>
                <a:ext cx="997268" cy="10611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5400000">
              <a:off x="4496162" y="2086668"/>
              <a:ext cx="1988871" cy="909253"/>
              <a:chOff x="0" y="0"/>
              <a:chExt cx="812800" cy="371588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37158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71588">
                    <a:moveTo>
                      <a:pt x="406400" y="0"/>
                    </a:moveTo>
                    <a:lnTo>
                      <a:pt x="812800" y="371588"/>
                    </a:lnTo>
                    <a:lnTo>
                      <a:pt x="0" y="371588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9777B6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127000" y="115373"/>
                <a:ext cx="558800" cy="22967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>
            <a:off x="0" y="1026758"/>
            <a:ext cx="8009503" cy="3811942"/>
            <a:chOff x="0" y="0"/>
            <a:chExt cx="2109499" cy="100396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109499" cy="1003968"/>
            </a:xfrm>
            <a:custGeom>
              <a:avLst/>
              <a:gdLst/>
              <a:ahLst/>
              <a:cxnLst/>
              <a:rect l="l" t="t" r="r" b="b"/>
              <a:pathLst>
                <a:path w="2109499" h="1003968">
                  <a:moveTo>
                    <a:pt x="0" y="0"/>
                  </a:moveTo>
                  <a:lnTo>
                    <a:pt x="2109499" y="0"/>
                  </a:lnTo>
                  <a:lnTo>
                    <a:pt x="2109499" y="1003968"/>
                  </a:lnTo>
                  <a:lnTo>
                    <a:pt x="0" y="1003968"/>
                  </a:ln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2109499" cy="10611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563552" y="2219664"/>
            <a:ext cx="3088025" cy="1893193"/>
            <a:chOff x="0" y="0"/>
            <a:chExt cx="4117366" cy="2524258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4117366" cy="5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2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726361"/>
              <a:ext cx="4117366" cy="179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Inconsistent column formats (e.g., dates).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 rot="-10800000">
            <a:off x="12553646" y="5875618"/>
            <a:ext cx="4458918" cy="3811942"/>
            <a:chOff x="0" y="0"/>
            <a:chExt cx="5945224" cy="5082590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5048671" cy="5082590"/>
              <a:chOff x="0" y="0"/>
              <a:chExt cx="997268" cy="1003968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997268" cy="1003968"/>
              </a:xfrm>
              <a:custGeom>
                <a:avLst/>
                <a:gdLst/>
                <a:ahLst/>
                <a:cxnLst/>
                <a:rect l="l" t="t" r="r" b="b"/>
                <a:pathLst>
                  <a:path w="997268" h="1003968">
                    <a:moveTo>
                      <a:pt x="0" y="0"/>
                    </a:moveTo>
                    <a:lnTo>
                      <a:pt x="997268" y="0"/>
                    </a:lnTo>
                    <a:lnTo>
                      <a:pt x="997268" y="1003968"/>
                    </a:lnTo>
                    <a:lnTo>
                      <a:pt x="0" y="1003968"/>
                    </a:lnTo>
                    <a:close/>
                  </a:path>
                </a:pathLst>
              </a:custGeom>
              <a:solidFill>
                <a:srgbClr val="C2B3CF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57150"/>
                <a:ext cx="997268" cy="106111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 rot="5400000">
              <a:off x="4496162" y="2086668"/>
              <a:ext cx="1988871" cy="909253"/>
              <a:chOff x="0" y="0"/>
              <a:chExt cx="812800" cy="371588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37158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371588">
                    <a:moveTo>
                      <a:pt x="406400" y="0"/>
                    </a:moveTo>
                    <a:lnTo>
                      <a:pt x="812800" y="371588"/>
                    </a:lnTo>
                    <a:lnTo>
                      <a:pt x="0" y="371588"/>
                    </a:ln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C2B3CF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127000" y="115373"/>
                <a:ext cx="558800" cy="22967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3563552" y="7043399"/>
            <a:ext cx="3088025" cy="424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b="1" spc="27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3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181216" y="1754542"/>
            <a:ext cx="6133614" cy="2358315"/>
            <a:chOff x="0" y="0"/>
            <a:chExt cx="8178152" cy="3144421"/>
          </a:xfrm>
        </p:grpSpPr>
        <p:sp>
          <p:nvSpPr>
            <p:cNvPr id="31" name="TextBox 31"/>
            <p:cNvSpPr txBox="1"/>
            <p:nvPr/>
          </p:nvSpPr>
          <p:spPr>
            <a:xfrm>
              <a:off x="0" y="-57200"/>
              <a:ext cx="8178152" cy="2426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 b="1" spc="168">
                  <a:solidFill>
                    <a:srgbClr val="FFFFFF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INITIAL OBSERVATIONS</a:t>
              </a: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2565724"/>
              <a:ext cx="8178152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Issues Identified :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083295" y="1986132"/>
            <a:ext cx="3068975" cy="1893193"/>
            <a:chOff x="0" y="0"/>
            <a:chExt cx="4091966" cy="2524258"/>
          </a:xfrm>
        </p:grpSpPr>
        <p:sp>
          <p:nvSpPr>
            <p:cNvPr id="34" name="TextBox 34"/>
            <p:cNvSpPr txBox="1"/>
            <p:nvPr/>
          </p:nvSpPr>
          <p:spPr>
            <a:xfrm>
              <a:off x="0" y="0"/>
              <a:ext cx="4091966" cy="56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799" b="1" spc="279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1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726361"/>
              <a:ext cx="4091966" cy="179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 spc="52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Missing values in weather, temp, and humidity columns.</a:t>
              </a:r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13563552" y="7724439"/>
            <a:ext cx="3088025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9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Outliers in wind speed and rental counts.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3164" y="3926506"/>
            <a:ext cx="1447159" cy="144715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5400000">
            <a:off x="1390450" y="5777096"/>
            <a:ext cx="892587" cy="0"/>
          </a:xfrm>
          <a:prstGeom prst="line">
            <a:avLst/>
          </a:prstGeom>
          <a:ln w="85725" cap="flat">
            <a:solidFill>
              <a:srgbClr val="13538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470532" y="3926506"/>
            <a:ext cx="1447159" cy="144715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5E8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98114" y="3926506"/>
            <a:ext cx="1447159" cy="144715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08AA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5578874" y="3926506"/>
            <a:ext cx="1447159" cy="1447159"/>
            <a:chOff x="0" y="0"/>
            <a:chExt cx="1929545" cy="1929545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929545" cy="1929545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C2B3CF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sp>
          <p:nvSpPr>
            <p:cNvPr id="16" name="Freeform 16"/>
            <p:cNvSpPr/>
            <p:nvPr/>
          </p:nvSpPr>
          <p:spPr>
            <a:xfrm>
              <a:off x="480399" y="480399"/>
              <a:ext cx="968748" cy="968748"/>
            </a:xfrm>
            <a:custGeom>
              <a:avLst/>
              <a:gdLst/>
              <a:ahLst/>
              <a:cxnLst/>
              <a:rect l="l" t="t" r="r" b="b"/>
              <a:pathLst>
                <a:path w="968748" h="968748">
                  <a:moveTo>
                    <a:pt x="0" y="0"/>
                  </a:moveTo>
                  <a:lnTo>
                    <a:pt x="968748" y="0"/>
                  </a:lnTo>
                  <a:lnTo>
                    <a:pt x="968748" y="968748"/>
                  </a:lnTo>
                  <a:lnTo>
                    <a:pt x="0" y="9687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7" name="AutoShape 17"/>
          <p:cNvSpPr/>
          <p:nvPr/>
        </p:nvSpPr>
        <p:spPr>
          <a:xfrm rot="-5400000">
            <a:off x="4747818" y="5777096"/>
            <a:ext cx="892587" cy="0"/>
          </a:xfrm>
          <a:prstGeom prst="line">
            <a:avLst/>
          </a:prstGeom>
          <a:ln w="85725" cap="flat">
            <a:solidFill>
              <a:srgbClr val="465E8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-539290" y="6266252"/>
            <a:ext cx="4752068" cy="2992048"/>
            <a:chOff x="0" y="0"/>
            <a:chExt cx="1008405" cy="63492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08405" cy="634923"/>
            </a:xfrm>
            <a:custGeom>
              <a:avLst/>
              <a:gdLst/>
              <a:ahLst/>
              <a:cxnLst/>
              <a:rect l="l" t="t" r="r" b="b"/>
              <a:pathLst>
                <a:path w="1008405" h="634923">
                  <a:moveTo>
                    <a:pt x="0" y="0"/>
                  </a:moveTo>
                  <a:lnTo>
                    <a:pt x="805205" y="0"/>
                  </a:lnTo>
                  <a:lnTo>
                    <a:pt x="1008405" y="317461"/>
                  </a:lnTo>
                  <a:lnTo>
                    <a:pt x="805205" y="634923"/>
                  </a:lnTo>
                  <a:lnTo>
                    <a:pt x="0" y="634923"/>
                  </a:lnTo>
                  <a:lnTo>
                    <a:pt x="203200" y="317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177800" y="-95250"/>
              <a:ext cx="754405" cy="7301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500"/>
                </a:lnSpc>
              </a:pPr>
              <a:r>
                <a:rPr lang="en-US" sz="30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1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Merged Dataset_1 and Dataset_2 using the date key.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391808" y="6266252"/>
            <a:ext cx="4300215" cy="2992048"/>
            <a:chOff x="0" y="0"/>
            <a:chExt cx="912520" cy="63492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12520" cy="634923"/>
            </a:xfrm>
            <a:custGeom>
              <a:avLst/>
              <a:gdLst/>
              <a:ahLst/>
              <a:cxnLst/>
              <a:rect l="l" t="t" r="r" b="b"/>
              <a:pathLst>
                <a:path w="912520" h="634923">
                  <a:moveTo>
                    <a:pt x="0" y="0"/>
                  </a:moveTo>
                  <a:lnTo>
                    <a:pt x="709320" y="0"/>
                  </a:lnTo>
                  <a:lnTo>
                    <a:pt x="912520" y="317461"/>
                  </a:lnTo>
                  <a:lnTo>
                    <a:pt x="709320" y="634923"/>
                  </a:lnTo>
                  <a:lnTo>
                    <a:pt x="0" y="634923"/>
                  </a:lnTo>
                  <a:lnTo>
                    <a:pt x="203200" y="317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5E89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177800" y="-95250"/>
              <a:ext cx="658520" cy="7301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500"/>
                </a:lnSpc>
              </a:pPr>
              <a:r>
                <a:rPr lang="en-US" sz="30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2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Filled missing values using mean and forward-fill methods.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993893" y="6266252"/>
            <a:ext cx="4300215" cy="2992048"/>
            <a:chOff x="0" y="0"/>
            <a:chExt cx="912520" cy="634923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912520" cy="634923"/>
            </a:xfrm>
            <a:custGeom>
              <a:avLst/>
              <a:gdLst/>
              <a:ahLst/>
              <a:cxnLst/>
              <a:rect l="l" t="t" r="r" b="b"/>
              <a:pathLst>
                <a:path w="912520" h="634923">
                  <a:moveTo>
                    <a:pt x="0" y="0"/>
                  </a:moveTo>
                  <a:lnTo>
                    <a:pt x="709320" y="0"/>
                  </a:lnTo>
                  <a:lnTo>
                    <a:pt x="912520" y="317461"/>
                  </a:lnTo>
                  <a:lnTo>
                    <a:pt x="709320" y="634923"/>
                  </a:lnTo>
                  <a:lnTo>
                    <a:pt x="0" y="634923"/>
                  </a:lnTo>
                  <a:lnTo>
                    <a:pt x="203200" y="317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777B6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177800" y="-95250"/>
              <a:ext cx="658520" cy="7301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500"/>
                </a:lnSpc>
              </a:pPr>
              <a:r>
                <a:rPr lang="en-US" sz="30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3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Removed duplicates and unnecessary columns.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571587" y="6266252"/>
            <a:ext cx="4300215" cy="2992048"/>
            <a:chOff x="0" y="0"/>
            <a:chExt cx="912520" cy="63492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12520" cy="634923"/>
            </a:xfrm>
            <a:custGeom>
              <a:avLst/>
              <a:gdLst/>
              <a:ahLst/>
              <a:cxnLst/>
              <a:rect l="l" t="t" r="r" b="b"/>
              <a:pathLst>
                <a:path w="912520" h="634923">
                  <a:moveTo>
                    <a:pt x="0" y="0"/>
                  </a:moveTo>
                  <a:lnTo>
                    <a:pt x="709320" y="0"/>
                  </a:lnTo>
                  <a:lnTo>
                    <a:pt x="912520" y="317461"/>
                  </a:lnTo>
                  <a:lnTo>
                    <a:pt x="709320" y="634923"/>
                  </a:lnTo>
                  <a:lnTo>
                    <a:pt x="0" y="634923"/>
                  </a:lnTo>
                  <a:lnTo>
                    <a:pt x="203200" y="317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08AAD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177800" y="-95250"/>
              <a:ext cx="658520" cy="7301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500"/>
                </a:lnSpc>
              </a:pPr>
              <a:r>
                <a:rPr lang="en-US" sz="30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4</a:t>
              </a:r>
            </a:p>
            <a:p>
              <a:pPr algn="ctr">
                <a:lnSpc>
                  <a:spcPts val="3299"/>
                </a:lnSpc>
              </a:pPr>
              <a:r>
                <a:rPr lang="en-US" sz="2199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Concatenated Dataset_3 to the merged data.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149308" y="6266252"/>
            <a:ext cx="4300215" cy="2992048"/>
            <a:chOff x="0" y="0"/>
            <a:chExt cx="912520" cy="63492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12520" cy="634923"/>
            </a:xfrm>
            <a:custGeom>
              <a:avLst/>
              <a:gdLst/>
              <a:ahLst/>
              <a:cxnLst/>
              <a:rect l="l" t="t" r="r" b="b"/>
              <a:pathLst>
                <a:path w="912520" h="634923">
                  <a:moveTo>
                    <a:pt x="0" y="0"/>
                  </a:moveTo>
                  <a:lnTo>
                    <a:pt x="709320" y="0"/>
                  </a:lnTo>
                  <a:lnTo>
                    <a:pt x="912520" y="317461"/>
                  </a:lnTo>
                  <a:lnTo>
                    <a:pt x="709320" y="634923"/>
                  </a:lnTo>
                  <a:lnTo>
                    <a:pt x="0" y="634923"/>
                  </a:lnTo>
                  <a:lnTo>
                    <a:pt x="203200" y="317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B3CF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177800" y="-95250"/>
              <a:ext cx="658520" cy="7301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500"/>
                </a:lnSpc>
              </a:pPr>
              <a:r>
                <a:rPr lang="en-US" sz="30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5</a:t>
              </a:r>
            </a:p>
            <a:p>
              <a:pPr algn="ctr">
                <a:lnSpc>
                  <a:spcPts val="3300"/>
                </a:lnSpc>
              </a:pPr>
              <a:r>
                <a:rPr lang="en-US" sz="22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Handled outliers using the IQR method and capping</a:t>
              </a:r>
              <a:r>
                <a:rPr lang="en-US" sz="2200">
                  <a:solidFill>
                    <a:srgbClr val="FFFFFF"/>
                  </a:solidFill>
                  <a:latin typeface="Aileron"/>
                  <a:ea typeface="Aileron"/>
                  <a:cs typeface="Aileron"/>
                  <a:sym typeface="Aileron"/>
                </a:rPr>
                <a:t>!</a:t>
              </a:r>
            </a:p>
          </p:txBody>
        </p:sp>
      </p:grpSp>
      <p:sp>
        <p:nvSpPr>
          <p:cNvPr id="33" name="AutoShape 33"/>
          <p:cNvSpPr/>
          <p:nvPr/>
        </p:nvSpPr>
        <p:spPr>
          <a:xfrm flipH="1" flipV="1">
            <a:off x="9144000" y="5373665"/>
            <a:ext cx="0" cy="892587"/>
          </a:xfrm>
          <a:prstGeom prst="line">
            <a:avLst/>
          </a:prstGeom>
          <a:ln w="85725" cap="flat">
            <a:solidFill>
              <a:srgbClr val="9777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 flipV="1">
            <a:off x="12721694" y="5373665"/>
            <a:ext cx="0" cy="892587"/>
          </a:xfrm>
          <a:prstGeom prst="line">
            <a:avLst/>
          </a:prstGeom>
          <a:ln w="85725" cap="flat">
            <a:solidFill>
              <a:srgbClr val="A08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 flipV="1">
            <a:off x="16299415" y="5373665"/>
            <a:ext cx="1678" cy="892587"/>
          </a:xfrm>
          <a:prstGeom prst="line">
            <a:avLst/>
          </a:prstGeom>
          <a:ln w="85725" cap="flat">
            <a:solidFill>
              <a:srgbClr val="C2B3C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6" name="Group 36"/>
          <p:cNvGrpSpPr/>
          <p:nvPr/>
        </p:nvGrpSpPr>
        <p:grpSpPr>
          <a:xfrm>
            <a:off x="8420420" y="3926506"/>
            <a:ext cx="1447159" cy="1447159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777B6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sp>
        <p:nvSpPr>
          <p:cNvPr id="39" name="Freeform 39"/>
          <p:cNvSpPr/>
          <p:nvPr/>
        </p:nvSpPr>
        <p:spPr>
          <a:xfrm>
            <a:off x="1451764" y="4265105"/>
            <a:ext cx="769960" cy="769960"/>
          </a:xfrm>
          <a:custGeom>
            <a:avLst/>
            <a:gdLst/>
            <a:ahLst/>
            <a:cxnLst/>
            <a:rect l="l" t="t" r="r" b="b"/>
            <a:pathLst>
              <a:path w="769960" h="769960">
                <a:moveTo>
                  <a:pt x="0" y="0"/>
                </a:moveTo>
                <a:lnTo>
                  <a:pt x="769960" y="0"/>
                </a:lnTo>
                <a:lnTo>
                  <a:pt x="769960" y="769960"/>
                </a:lnTo>
                <a:lnTo>
                  <a:pt x="0" y="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0" name="TextBox 40"/>
          <p:cNvSpPr txBox="1"/>
          <p:nvPr/>
        </p:nvSpPr>
        <p:spPr>
          <a:xfrm>
            <a:off x="2396029" y="1305652"/>
            <a:ext cx="13495941" cy="132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600" b="1" spc="168">
                <a:solidFill>
                  <a:srgbClr val="9777B6"/>
                </a:solidFill>
                <a:latin typeface="Aileron Heavy"/>
                <a:ea typeface="Aileron Heavy"/>
                <a:cs typeface="Aileron Heavy"/>
                <a:sym typeface="Aileron Heavy"/>
              </a:rPr>
              <a:t>DATA WRANGLING STEPS</a:t>
            </a:r>
          </a:p>
          <a:p>
            <a:pPr algn="ctr">
              <a:lnSpc>
                <a:spcPts val="3120"/>
              </a:lnSpc>
            </a:pPr>
            <a:r>
              <a:rPr lang="en-US" sz="2400" b="1" spc="72">
                <a:solidFill>
                  <a:srgbClr val="9777B6"/>
                </a:solidFill>
                <a:latin typeface="Aileron Heavy"/>
                <a:ea typeface="Aileron Heavy"/>
                <a:cs typeface="Aileron Heavy"/>
                <a:sym typeface="Aileron Heavy"/>
              </a:rPr>
              <a:t>TASKS PERFORMED:</a:t>
            </a:r>
          </a:p>
        </p:txBody>
      </p:sp>
      <p:sp>
        <p:nvSpPr>
          <p:cNvPr id="41" name="Freeform 41"/>
          <p:cNvSpPr/>
          <p:nvPr/>
        </p:nvSpPr>
        <p:spPr>
          <a:xfrm>
            <a:off x="12372655" y="4265105"/>
            <a:ext cx="769960" cy="769960"/>
          </a:xfrm>
          <a:custGeom>
            <a:avLst/>
            <a:gdLst/>
            <a:ahLst/>
            <a:cxnLst/>
            <a:rect l="l" t="t" r="r" b="b"/>
            <a:pathLst>
              <a:path w="769960" h="769960">
                <a:moveTo>
                  <a:pt x="0" y="0"/>
                </a:moveTo>
                <a:lnTo>
                  <a:pt x="769960" y="0"/>
                </a:lnTo>
                <a:lnTo>
                  <a:pt x="769960" y="769960"/>
                </a:lnTo>
                <a:lnTo>
                  <a:pt x="0" y="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2" name="Freeform 42"/>
          <p:cNvSpPr/>
          <p:nvPr/>
        </p:nvSpPr>
        <p:spPr>
          <a:xfrm>
            <a:off x="8759020" y="4265105"/>
            <a:ext cx="769960" cy="769960"/>
          </a:xfrm>
          <a:custGeom>
            <a:avLst/>
            <a:gdLst/>
            <a:ahLst/>
            <a:cxnLst/>
            <a:rect l="l" t="t" r="r" b="b"/>
            <a:pathLst>
              <a:path w="769960" h="769960">
                <a:moveTo>
                  <a:pt x="0" y="0"/>
                </a:moveTo>
                <a:lnTo>
                  <a:pt x="769960" y="0"/>
                </a:lnTo>
                <a:lnTo>
                  <a:pt x="769960" y="769960"/>
                </a:lnTo>
                <a:lnTo>
                  <a:pt x="0" y="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4809132" y="4265105"/>
            <a:ext cx="769960" cy="769960"/>
          </a:xfrm>
          <a:custGeom>
            <a:avLst/>
            <a:gdLst/>
            <a:ahLst/>
            <a:cxnLst/>
            <a:rect l="l" t="t" r="r" b="b"/>
            <a:pathLst>
              <a:path w="769960" h="769960">
                <a:moveTo>
                  <a:pt x="0" y="0"/>
                </a:moveTo>
                <a:lnTo>
                  <a:pt x="769960" y="0"/>
                </a:lnTo>
                <a:lnTo>
                  <a:pt x="769960" y="769960"/>
                </a:lnTo>
                <a:lnTo>
                  <a:pt x="0" y="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88419" y="4861031"/>
            <a:ext cx="1638300" cy="1638300"/>
            <a:chOff x="0" y="0"/>
            <a:chExt cx="2184400" cy="21844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184400" cy="2184400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3538A">
                  <a:alpha val="60000"/>
                </a:srgbClr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96850" y="215900"/>
              <a:ext cx="1790700" cy="1752600"/>
              <a:chOff x="0" y="0"/>
              <a:chExt cx="812800" cy="795506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79550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95506">
                    <a:moveTo>
                      <a:pt x="406400" y="0"/>
                    </a:moveTo>
                    <a:cubicBezTo>
                      <a:pt x="181951" y="0"/>
                      <a:pt x="0" y="178080"/>
                      <a:pt x="0" y="397753"/>
                    </a:cubicBezTo>
                    <a:cubicBezTo>
                      <a:pt x="0" y="617426"/>
                      <a:pt x="181951" y="795506"/>
                      <a:pt x="406400" y="795506"/>
                    </a:cubicBezTo>
                    <a:cubicBezTo>
                      <a:pt x="630849" y="795506"/>
                      <a:pt x="812800" y="617426"/>
                      <a:pt x="812800" y="397753"/>
                    </a:cubicBezTo>
                    <a:cubicBezTo>
                      <a:pt x="812800" y="17808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13538A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-30196"/>
                <a:ext cx="660400" cy="751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250"/>
                  </a:lnSpc>
                </a:pPr>
                <a:r>
                  <a:rPr lang="en-US" sz="3500" b="1">
                    <a:solidFill>
                      <a:srgbClr val="FFFFFF"/>
                    </a:solidFill>
                    <a:latin typeface="Aileron Bold"/>
                    <a:ea typeface="Aileron Bold"/>
                    <a:cs typeface="Aileron Bold"/>
                    <a:sym typeface="Aileron Bold"/>
                  </a:rPr>
                  <a:t>1</a:t>
                </a:r>
              </a:p>
            </p:txBody>
          </p:sp>
        </p:grpSp>
      </p:grpSp>
      <p:sp>
        <p:nvSpPr>
          <p:cNvPr id="9" name="AutoShape 9"/>
          <p:cNvSpPr/>
          <p:nvPr/>
        </p:nvSpPr>
        <p:spPr>
          <a:xfrm>
            <a:off x="3596485" y="6091906"/>
            <a:ext cx="1581928" cy="76200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5148179" y="5760682"/>
            <a:ext cx="1638300" cy="1638300"/>
            <a:chOff x="0" y="0"/>
            <a:chExt cx="2184400" cy="2184400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2184400" cy="2184400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65E89">
                  <a:alpha val="60000"/>
                </a:srgbClr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196850" y="215900"/>
              <a:ext cx="1790700" cy="1752600"/>
              <a:chOff x="0" y="0"/>
              <a:chExt cx="812800" cy="79550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79550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95506">
                    <a:moveTo>
                      <a:pt x="406400" y="0"/>
                    </a:moveTo>
                    <a:cubicBezTo>
                      <a:pt x="181951" y="0"/>
                      <a:pt x="0" y="178080"/>
                      <a:pt x="0" y="397753"/>
                    </a:cubicBezTo>
                    <a:cubicBezTo>
                      <a:pt x="0" y="617426"/>
                      <a:pt x="181951" y="795506"/>
                      <a:pt x="406400" y="795506"/>
                    </a:cubicBezTo>
                    <a:cubicBezTo>
                      <a:pt x="630849" y="795506"/>
                      <a:pt x="812800" y="617426"/>
                      <a:pt x="812800" y="397753"/>
                    </a:cubicBezTo>
                    <a:cubicBezTo>
                      <a:pt x="812800" y="17808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65E89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00" y="-30196"/>
                <a:ext cx="660400" cy="751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250"/>
                  </a:lnSpc>
                </a:pPr>
                <a:r>
                  <a:rPr lang="en-US" sz="3500" b="1">
                    <a:solidFill>
                      <a:srgbClr val="FFFFFF"/>
                    </a:solidFill>
                    <a:latin typeface="Aileron Bold"/>
                    <a:ea typeface="Aileron Bold"/>
                    <a:cs typeface="Aileron Bold"/>
                    <a:sym typeface="Aileron Bold"/>
                  </a:rPr>
                  <a:t>2</a:t>
                </a:r>
              </a:p>
            </p:txBody>
          </p:sp>
        </p:grpSp>
      </p:grpSp>
      <p:grpSp>
        <p:nvGrpSpPr>
          <p:cNvPr id="17" name="Group 17"/>
          <p:cNvGrpSpPr/>
          <p:nvPr/>
        </p:nvGrpSpPr>
        <p:grpSpPr>
          <a:xfrm>
            <a:off x="8434304" y="4861031"/>
            <a:ext cx="1638300" cy="1638300"/>
            <a:chOff x="0" y="0"/>
            <a:chExt cx="2184400" cy="2184400"/>
          </a:xfrm>
        </p:grpSpPr>
        <p:grpSp>
          <p:nvGrpSpPr>
            <p:cNvPr id="18" name="Group 18"/>
            <p:cNvGrpSpPr/>
            <p:nvPr/>
          </p:nvGrpSpPr>
          <p:grpSpPr>
            <a:xfrm>
              <a:off x="0" y="0"/>
              <a:ext cx="2184400" cy="2184400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777B6">
                  <a:alpha val="60000"/>
                </a:srgbClr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99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96850" y="215900"/>
              <a:ext cx="1790700" cy="1752600"/>
              <a:chOff x="0" y="0"/>
              <a:chExt cx="812800" cy="79550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79550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95506">
                    <a:moveTo>
                      <a:pt x="406400" y="0"/>
                    </a:moveTo>
                    <a:cubicBezTo>
                      <a:pt x="181951" y="0"/>
                      <a:pt x="0" y="178080"/>
                      <a:pt x="0" y="397753"/>
                    </a:cubicBezTo>
                    <a:cubicBezTo>
                      <a:pt x="0" y="617426"/>
                      <a:pt x="181951" y="795506"/>
                      <a:pt x="406400" y="795506"/>
                    </a:cubicBezTo>
                    <a:cubicBezTo>
                      <a:pt x="630849" y="795506"/>
                      <a:pt x="812800" y="617426"/>
                      <a:pt x="812800" y="397753"/>
                    </a:cubicBezTo>
                    <a:cubicBezTo>
                      <a:pt x="812800" y="17808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9777B6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76200" y="-30196"/>
                <a:ext cx="660400" cy="751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250"/>
                  </a:lnSpc>
                </a:pPr>
                <a:r>
                  <a:rPr lang="en-US" sz="3500" b="1">
                    <a:solidFill>
                      <a:srgbClr val="FFFFFF"/>
                    </a:solidFill>
                    <a:latin typeface="Aileron Bold"/>
                    <a:ea typeface="Aileron Bold"/>
                    <a:cs typeface="Aileron Bold"/>
                    <a:sym typeface="Aileron Bold"/>
                  </a:rPr>
                  <a:t>3</a:t>
                </a:r>
              </a:p>
            </p:txBody>
          </p:sp>
        </p:grpSp>
      </p:grpSp>
      <p:sp>
        <p:nvSpPr>
          <p:cNvPr id="24" name="AutoShape 24"/>
          <p:cNvSpPr/>
          <p:nvPr/>
        </p:nvSpPr>
        <p:spPr>
          <a:xfrm flipV="1">
            <a:off x="6786479" y="5904442"/>
            <a:ext cx="1647825" cy="451129"/>
          </a:xfrm>
          <a:prstGeom prst="line">
            <a:avLst/>
          </a:prstGeom>
          <a:ln w="762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Freeform 25"/>
          <p:cNvSpPr/>
          <p:nvPr/>
        </p:nvSpPr>
        <p:spPr>
          <a:xfrm rot="-5400000">
            <a:off x="11404249" y="990649"/>
            <a:ext cx="10296719" cy="8185891"/>
          </a:xfrm>
          <a:custGeom>
            <a:avLst/>
            <a:gdLst/>
            <a:ahLst/>
            <a:cxnLst/>
            <a:rect l="l" t="t" r="r" b="b"/>
            <a:pathLst>
              <a:path w="10296719" h="8185891">
                <a:moveTo>
                  <a:pt x="0" y="0"/>
                </a:moveTo>
                <a:lnTo>
                  <a:pt x="10296718" y="0"/>
                </a:lnTo>
                <a:lnTo>
                  <a:pt x="10296718" y="8185891"/>
                </a:lnTo>
                <a:lnTo>
                  <a:pt x="0" y="8185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6" name="Group 26"/>
          <p:cNvGrpSpPr/>
          <p:nvPr/>
        </p:nvGrpSpPr>
        <p:grpSpPr>
          <a:xfrm>
            <a:off x="-268188" y="1936861"/>
            <a:ext cx="13386979" cy="1434428"/>
            <a:chOff x="0" y="0"/>
            <a:chExt cx="17849306" cy="1912570"/>
          </a:xfrm>
        </p:grpSpPr>
        <p:sp>
          <p:nvSpPr>
            <p:cNvPr id="27" name="TextBox 27"/>
            <p:cNvSpPr txBox="1"/>
            <p:nvPr/>
          </p:nvSpPr>
          <p:spPr>
            <a:xfrm>
              <a:off x="0" y="-57175"/>
              <a:ext cx="17849306" cy="1194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 b="1" spc="168">
                  <a:solidFill>
                    <a:srgbClr val="9777B6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STATISTICAL ANALYSIS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333874"/>
              <a:ext cx="17849306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382536" y="4098290"/>
            <a:ext cx="3068975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5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Mean temperature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451511" y="7914161"/>
            <a:ext cx="3068975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5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Median wind speed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352338" y="4098290"/>
            <a:ext cx="3583325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spc="5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Average rentals (total)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0510" y="894135"/>
            <a:ext cx="13386979" cy="1434428"/>
            <a:chOff x="0" y="0"/>
            <a:chExt cx="17849306" cy="1912570"/>
          </a:xfrm>
        </p:grpSpPr>
        <p:sp>
          <p:nvSpPr>
            <p:cNvPr id="3" name="TextBox 3"/>
            <p:cNvSpPr txBox="1"/>
            <p:nvPr/>
          </p:nvSpPr>
          <p:spPr>
            <a:xfrm>
              <a:off x="0" y="-57175"/>
              <a:ext cx="17849306" cy="1194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280"/>
                </a:lnSpc>
              </a:pPr>
              <a:r>
                <a:rPr lang="en-US" sz="5600" b="1" spc="168">
                  <a:solidFill>
                    <a:srgbClr val="9777B6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KEY INSIGHTS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33874"/>
              <a:ext cx="17849306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66800" y="3551337"/>
          <a:ext cx="16192500" cy="4688152"/>
        </p:xfrm>
        <a:graphic>
          <a:graphicData uri="http://schemas.openxmlformats.org/drawingml/2006/table">
            <a:tbl>
              <a:tblPr/>
              <a:tblGrid>
                <a:gridCol w="404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4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48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45449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Seasonal Trends</a:t>
                      </a:r>
                      <a:endParaRPr lang="en-US" sz="1100"/>
                    </a:p>
                  </a:txBody>
                  <a:tcPr marL="171450" marR="171450" marT="171450" marB="171450" anchor="b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3538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Weather Impact</a:t>
                      </a:r>
                      <a:endParaRPr lang="en-US" sz="1100"/>
                    </a:p>
                  </a:txBody>
                  <a:tcPr marL="171450" marR="171450" marT="171450" marB="171450" anchor="b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65E8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Daily Patterns:</a:t>
                      </a:r>
                      <a:endParaRPr lang="en-US" sz="1100"/>
                    </a:p>
                  </a:txBody>
                  <a:tcPr marL="171450" marR="171450" marT="171450" marB="171450" anchor="b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77B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Anomalies Resolved:</a:t>
                      </a:r>
                      <a:endParaRPr lang="en-US" sz="1100"/>
                    </a:p>
                  </a:txBody>
                  <a:tcPr marL="171450" marR="171450" marT="171450" marB="171450" anchor="b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8A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2703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Summer records the highest number of rentals, followed by Spring.</a:t>
                      </a:r>
                      <a:endParaRPr lang="en-US" sz="1100"/>
                    </a:p>
                  </a:txBody>
                  <a:tcPr marL="171450" marR="171450" marT="171450" marB="171450" anchor="ctr">
                    <a:lnL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Rentals are positively correlated with temperature and negatively correlated with humidity.</a:t>
                      </a:r>
                      <a:endParaRPr lang="en-US" sz="1100"/>
                    </a:p>
                  </a:txBody>
                  <a:tcPr marL="171450" marR="171450" marT="171450" marB="17145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Holidays see a higher number of casual rentals compared to working days.</a:t>
                      </a:r>
                      <a:endParaRPr lang="en-US" sz="1100"/>
                    </a:p>
                  </a:txBody>
                  <a:tcPr marL="171450" marR="171450" marT="171450" marB="17145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19191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Missing data and inconsistencies addressed </a:t>
                      </a:r>
                      <a:endParaRPr lang="en-US" sz="1100"/>
                    </a:p>
                  </a:txBody>
                  <a:tcPr marL="171450" marR="171450" marT="171450" marB="171450" anchor="ctr">
                    <a:lnL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" name="Group 6"/>
          <p:cNvGrpSpPr/>
          <p:nvPr/>
        </p:nvGrpSpPr>
        <p:grpSpPr>
          <a:xfrm>
            <a:off x="1983720" y="2827757"/>
            <a:ext cx="1447159" cy="144715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176057" y="2827757"/>
            <a:ext cx="1447159" cy="144715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65E8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627716" y="2827757"/>
            <a:ext cx="1447159" cy="144715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08AAD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401887" y="2827757"/>
            <a:ext cx="1447159" cy="144715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9777B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396</Words>
  <Application>Microsoft Office PowerPoint</Application>
  <PresentationFormat>Custom</PresentationFormat>
  <Paragraphs>87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Avallon Caps</vt:lpstr>
      <vt:lpstr>Aileron Ultra-Bold</vt:lpstr>
      <vt:lpstr>Aileron Bold</vt:lpstr>
      <vt:lpstr>Arial</vt:lpstr>
      <vt:lpstr>Calibri</vt:lpstr>
      <vt:lpstr>Cormorant Garamond</vt:lpstr>
      <vt:lpstr>Aileron Heavy</vt:lpstr>
      <vt:lpstr>Aileron Ultra-Bold Italics</vt:lpstr>
      <vt:lpstr>Arimo</vt:lpstr>
      <vt:lpstr>Aileron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Harmonization and Insights Extraction</dc:title>
  <dc:creator>Jaspreet</dc:creator>
  <cp:lastModifiedBy>Jaspreet Kaur</cp:lastModifiedBy>
  <cp:revision>2</cp:revision>
  <dcterms:created xsi:type="dcterms:W3CDTF">2006-08-16T00:00:00Z</dcterms:created>
  <dcterms:modified xsi:type="dcterms:W3CDTF">2025-01-14T08:13:35Z</dcterms:modified>
  <dc:identifier>DAGcFCp0Dok</dc:identifier>
</cp:coreProperties>
</file>

<file path=docProps/thumbnail.jpeg>
</file>